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74" r:id="rId6"/>
    <p:sldId id="275" r:id="rId7"/>
    <p:sldId id="276" r:id="rId8"/>
    <p:sldId id="277" r:id="rId9"/>
    <p:sldId id="278" r:id="rId10"/>
    <p:sldId id="280" r:id="rId11"/>
    <p:sldId id="279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1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23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21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34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39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2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80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50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68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9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75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05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BF15-6528-4F8B-9E2D-6D10BA5D2E65}" type="datetimeFigureOut">
              <a:rPr lang="fr-FR" smtClean="0"/>
              <a:t>11/05/2025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14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7d568d7-a-7532164e-s-sites.googlegroups.com/a/liceofranco.org/svt/home/quatrieme/partie-2-la-reproduction-humaine/Appareil_Genital_Homme.png?attachauth=ANoY7cqVKFQXRzo53YQMoZUpLmHMiUDTKBKIiqjHZa_Ok-qnJ46ASaAHNLPB-mw6AvmsenP7HMSNyMCKPdgmKl54txLpZePucZtz2n9Jzv53tdJb1Wno7iLUkAgUCdfpvNeRtWJ6UYFWJRuOzj_uASLiY5lIPhi2jQ617EtgtYZGS-GDb2iI1ugptacyjEZECrmUwm11CG6m96thhd59lWslwjtL49LKu7LB2Awz1DKuMPUCortOQ_Q00odom9fv_TKLBhMa1F9J4jyzJXzKefsIRFBbFLf8yGFK59DUjyxcD8J2QjEuIpI%3D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34" y="1181686"/>
            <a:ext cx="9634133" cy="534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8634" y="374073"/>
            <a:ext cx="905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L’appareil génital de l’homme</a:t>
            </a:r>
          </a:p>
        </p:txBody>
      </p:sp>
    </p:spTree>
    <p:extLst>
      <p:ext uri="{BB962C8B-B14F-4D97-AF65-F5344CB8AC3E}">
        <p14:creationId xmlns:p14="http://schemas.microsoft.com/office/powerpoint/2010/main" val="166431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002060"/>
                </a:solidFill>
              </a:rPr>
              <a:t>Le processus de production d'ovocytes (nom donné aux ovules avant maturation) commence dès la vie embryonnaire du fœtus, au niveau des ovaires. C'est ce qu'on appelle l'ovogenèse.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002060"/>
                </a:solidFill>
              </a:rPr>
              <a:t>Les gamètes se développent ensuite selon une phase de multiplication, de croissance et de maturation.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002060"/>
                </a:solidFill>
              </a:rPr>
              <a:t>Ensuite, lors de chaque cycle menstruel, de la puberté à la ménopause, près de 600 ovocytes commencent leur croissance. Mais seulement un seul arrivera à être expulsé des ovaires, dans l'une des trompes au moment de l'</a:t>
            </a:r>
            <a:r>
              <a:rPr lang="fr-FR" sz="2400" u="sng" dirty="0">
                <a:solidFill>
                  <a:srgbClr val="002060"/>
                </a:solidFill>
              </a:rPr>
              <a:t>ovulation</a:t>
            </a:r>
            <a:r>
              <a:rPr lang="fr-FR" sz="2400" dirty="0">
                <a:solidFill>
                  <a:srgbClr val="002060"/>
                </a:solidFill>
              </a:rPr>
              <a:t> (qui se déroule à peu près au 14ème jour du cycle menstruel), les autres s'étant dégradés. Après son expulsion de l'ovaire, la durée de vie de l'ovule est d'environ 24 heures.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002060"/>
                </a:solidFill>
              </a:rPr>
              <a:t>La ménopause correspond à l'arrêt des fonctions ovariennes chez la femme qui n'ovule plus et n'a plus de menstruations. La ménopause a lieu généralement entre 46 et 54 ans. L'équivalent n'existe pas chez l'homme qui connaît une baisse de testostérone graduée mais qui conserve sa fécondité.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0760" y="538994"/>
            <a:ext cx="10515600" cy="77094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+mn-lt"/>
              </a:rPr>
              <a:t>La production des ovules </a:t>
            </a:r>
          </a:p>
        </p:txBody>
      </p:sp>
    </p:spTree>
    <p:extLst>
      <p:ext uri="{BB962C8B-B14F-4D97-AF65-F5344CB8AC3E}">
        <p14:creationId xmlns:p14="http://schemas.microsoft.com/office/powerpoint/2010/main" val="7768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5043" y="320676"/>
            <a:ext cx="407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</a:rPr>
              <a:t>Schéma d’un ovule humain </a:t>
            </a:r>
          </a:p>
        </p:txBody>
      </p:sp>
      <p:sp>
        <p:nvSpPr>
          <p:cNvPr id="5" name="AutoShape 2" descr="Ovogenèse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Ovogenèse — Wikipé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43" y="874135"/>
            <a:ext cx="7115175" cy="3114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5042" y="4352881"/>
            <a:ext cx="9290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L’ovule est une grosse cellule sphérique, immobile et chargée de réserves dans son cytoplasme. C’est un gamète </a:t>
            </a:r>
            <a:r>
              <a:rPr lang="fr-FR" sz="2400" b="1" dirty="0">
                <a:solidFill>
                  <a:srgbClr val="002060"/>
                </a:solidFill>
              </a:rPr>
              <a:t>fécondable.</a:t>
            </a:r>
            <a:endParaRPr lang="fr-F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5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u="sng" dirty="0">
                <a:solidFill>
                  <a:srgbClr val="002060"/>
                </a:solidFill>
                <a:latin typeface="+mn-lt"/>
              </a:rPr>
              <a:t>Tableau comparatif des principales caractéristiques d’un ovule et d’un spermatozoïde humains</a:t>
            </a:r>
            <a:r>
              <a:rPr lang="fr-FR" sz="2800" u="sng" dirty="0">
                <a:solidFill>
                  <a:srgbClr val="002060"/>
                </a:solidFill>
                <a:latin typeface="+mn-lt"/>
              </a:rPr>
              <a:t> </a:t>
            </a:r>
            <a:br>
              <a:rPr lang="en-US" sz="2800" u="sng" dirty="0">
                <a:solidFill>
                  <a:srgbClr val="002060"/>
                </a:solidFill>
                <a:latin typeface="+mn-lt"/>
              </a:rPr>
            </a:br>
            <a:endParaRPr lang="fr-FR" sz="2800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77635" y="1524001"/>
            <a:ext cx="8797637" cy="46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1037437"/>
            <a:ext cx="7798378" cy="4933872"/>
          </a:xfrm>
        </p:spPr>
        <p:txBody>
          <a:bodyPr>
            <a:noAutofit/>
          </a:bodyPr>
          <a:lstStyle/>
          <a:p>
            <a:pPr algn="just"/>
            <a:r>
              <a:rPr lang="fr-FR" b="1" dirty="0">
                <a:solidFill>
                  <a:srgbClr val="002060"/>
                </a:solidFill>
              </a:rPr>
              <a:t>Les testicules </a:t>
            </a:r>
            <a:r>
              <a:rPr lang="fr-FR" dirty="0">
                <a:solidFill>
                  <a:srgbClr val="002060"/>
                </a:solidFill>
              </a:rPr>
              <a:t>sont des organes formés de très nombreux tubes séminifères pelotonnés sur eux-mêmes.</a:t>
            </a:r>
          </a:p>
          <a:p>
            <a:pPr algn="just"/>
            <a:r>
              <a:rPr lang="fr-FR" b="1" dirty="0">
                <a:solidFill>
                  <a:srgbClr val="002060"/>
                </a:solidFill>
              </a:rPr>
              <a:t>Les tubes séminifères</a:t>
            </a:r>
            <a:r>
              <a:rPr lang="fr-FR" dirty="0">
                <a:solidFill>
                  <a:srgbClr val="002060"/>
                </a:solidFill>
              </a:rPr>
              <a:t> sont le siège de la formation des spermatozoïdes dans les testicules. (on retrouve environ 500 tubes séminifères par testicule).</a:t>
            </a:r>
          </a:p>
          <a:p>
            <a:pPr algn="just"/>
            <a:r>
              <a:rPr lang="fr-FR" b="1" dirty="0">
                <a:solidFill>
                  <a:srgbClr val="002060"/>
                </a:solidFill>
              </a:rPr>
              <a:t>Le canal déférent:</a:t>
            </a:r>
            <a:r>
              <a:rPr lang="fr-FR" dirty="0">
                <a:solidFill>
                  <a:srgbClr val="002060"/>
                </a:solidFill>
              </a:rPr>
              <a:t> ou spermiducte permet aux spermatozoïdes de sortir de chacun des testicules et de rejoindre la prostate.</a:t>
            </a:r>
          </a:p>
          <a:p>
            <a:pPr algn="just"/>
            <a:r>
              <a:rPr lang="fr-FR" b="1" dirty="0">
                <a:solidFill>
                  <a:srgbClr val="002060"/>
                </a:solidFill>
              </a:rPr>
              <a:t>Les épididymes</a:t>
            </a:r>
            <a:r>
              <a:rPr lang="fr-FR" dirty="0">
                <a:solidFill>
                  <a:srgbClr val="002060"/>
                </a:solidFill>
              </a:rPr>
              <a:t> : sont des canaux longs et fins (situés sur le bord du testicule) dont la fonction est le stockage des spermatozoïdes nouvellement formés. </a:t>
            </a: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pPr algn="just"/>
            <a:endParaRPr lang="fr-FR" dirty="0">
              <a:solidFill>
                <a:srgbClr val="002060"/>
              </a:solidFill>
            </a:endParaRPr>
          </a:p>
          <a:p>
            <a:pPr algn="just"/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8" y="363470"/>
            <a:ext cx="9053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Quelques informations supplémentaires: </a:t>
            </a:r>
          </a:p>
        </p:txBody>
      </p:sp>
      <p:pic>
        <p:nvPicPr>
          <p:cNvPr id="1026" name="Picture 2" descr="Le fonctionnement de l'appareil reproducteur masculin - Maxico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196" y="1037437"/>
            <a:ext cx="4047259" cy="47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1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12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dirty="0">
                <a:solidFill>
                  <a:srgbClr val="002060"/>
                </a:solidFill>
              </a:rPr>
              <a:t>Les </a:t>
            </a:r>
            <a:r>
              <a:rPr lang="fr-FR" b="1" dirty="0">
                <a:solidFill>
                  <a:srgbClr val="002060"/>
                </a:solidFill>
              </a:rPr>
              <a:t>vésicules séminales</a:t>
            </a:r>
            <a:r>
              <a:rPr lang="fr-FR" dirty="0">
                <a:solidFill>
                  <a:srgbClr val="002060"/>
                </a:solidFill>
              </a:rPr>
              <a:t> sont deux glandes débouchant dans la prostate pour se relier aux canaux déférents qui à ce niveau constituent le canal éjaculateur. Elles produisent un liquide riche en fructose dont le rôle est de nourrir les spermatozoïdes. 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pPr algn="just"/>
            <a:r>
              <a:rPr lang="fr-FR" dirty="0">
                <a:solidFill>
                  <a:srgbClr val="002060"/>
                </a:solidFill>
              </a:rPr>
              <a:t>La </a:t>
            </a:r>
            <a:r>
              <a:rPr lang="fr-FR" b="1" dirty="0">
                <a:solidFill>
                  <a:srgbClr val="002060"/>
                </a:solidFill>
              </a:rPr>
              <a:t>prostate</a:t>
            </a:r>
            <a:r>
              <a:rPr lang="fr-FR" dirty="0">
                <a:solidFill>
                  <a:srgbClr val="002060"/>
                </a:solidFill>
              </a:rPr>
              <a:t> est une glande située sous la vessie, en avant du rectum.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>Son rôle est de </a:t>
            </a:r>
            <a:r>
              <a:rPr lang="fr-FR" b="1" dirty="0">
                <a:solidFill>
                  <a:srgbClr val="002060"/>
                </a:solidFill>
              </a:rPr>
              <a:t>produire du liquide prostatique</a:t>
            </a:r>
            <a:r>
              <a:rPr lang="fr-FR" dirty="0">
                <a:solidFill>
                  <a:srgbClr val="002060"/>
                </a:solidFill>
              </a:rPr>
              <a:t> qui rentre dans la composition du sperme en se mélangeant avec les spermatozoïdes en provenance des testicules.</a:t>
            </a: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fr-FR" b="1" u="sng" dirty="0">
                <a:solidFill>
                  <a:srgbClr val="002060"/>
                </a:solidFill>
              </a:rPr>
              <a:t>N.B: </a:t>
            </a:r>
            <a:r>
              <a:rPr lang="fr-FR" dirty="0">
                <a:solidFill>
                  <a:srgbClr val="002060"/>
                </a:solidFill>
              </a:rPr>
              <a:t>La prostate entoure le canal de l'urètre qui conduit l'urine de la vessie vers l'extérieur. Cette position explique les problèmes urinaires de la prostate. </a:t>
            </a:r>
            <a:endParaRPr lang="en-US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634" y="1253404"/>
            <a:ext cx="7877175" cy="4905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8634" y="374073"/>
            <a:ext cx="905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L’appareil génital de la femme (coupe frontale)</a:t>
            </a:r>
          </a:p>
        </p:txBody>
      </p:sp>
    </p:spTree>
    <p:extLst>
      <p:ext uri="{BB962C8B-B14F-4D97-AF65-F5344CB8AC3E}">
        <p14:creationId xmlns:p14="http://schemas.microsoft.com/office/powerpoint/2010/main" val="347439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554182"/>
            <a:ext cx="63474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Quelques informations supplémentaires: </a:t>
            </a:r>
          </a:p>
          <a:p>
            <a:endParaRPr lang="fr-FR" sz="2800" dirty="0"/>
          </a:p>
        </p:txBody>
      </p:sp>
      <p:pic>
        <p:nvPicPr>
          <p:cNvPr id="2050" name="Picture 2" descr="L'utérus - Société canadienne du canc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1508289"/>
            <a:ext cx="5454236" cy="423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7122" y="137479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L’utérus est un organe musculaire creux en forme de poire renversée.</a:t>
            </a:r>
          </a:p>
          <a:p>
            <a:r>
              <a:rPr lang="fr-FR" sz="2400" dirty="0">
                <a:solidFill>
                  <a:srgbClr val="002060"/>
                </a:solidFill>
              </a:rPr>
              <a:t>La paroi épaisse de l’utérus est formée de 3 couches 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002060"/>
                </a:solidFill>
              </a:rPr>
              <a:t>L’</a:t>
            </a:r>
            <a:r>
              <a:rPr lang="fr-FR" sz="2400" b="1" dirty="0">
                <a:solidFill>
                  <a:srgbClr val="002060"/>
                </a:solidFill>
              </a:rPr>
              <a:t>endomètre</a:t>
            </a:r>
            <a:r>
              <a:rPr lang="fr-FR" sz="2400" dirty="0">
                <a:solidFill>
                  <a:srgbClr val="002060"/>
                </a:solidFill>
              </a:rPr>
              <a:t> : couche interne qui tapisse l’utérus.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002060"/>
                </a:solidFill>
              </a:rPr>
              <a:t>Le </a:t>
            </a:r>
            <a:r>
              <a:rPr lang="fr-FR" sz="2400" b="1" dirty="0">
                <a:solidFill>
                  <a:srgbClr val="002060"/>
                </a:solidFill>
              </a:rPr>
              <a:t>myomètre</a:t>
            </a:r>
            <a:r>
              <a:rPr lang="fr-FR" sz="2400" dirty="0">
                <a:solidFill>
                  <a:srgbClr val="002060"/>
                </a:solidFill>
              </a:rPr>
              <a:t> : couche intermédiaire de la paroi de l’utérus. C’est la couche la plus épaisse et elle est principalement constituée de muscle lisse.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002060"/>
                </a:solidFill>
              </a:rPr>
              <a:t>Le </a:t>
            </a:r>
            <a:r>
              <a:rPr lang="fr-FR" sz="2400" b="1" dirty="0" err="1">
                <a:solidFill>
                  <a:srgbClr val="002060"/>
                </a:solidFill>
              </a:rPr>
              <a:t>périmétrium</a:t>
            </a:r>
            <a:r>
              <a:rPr lang="fr-FR" sz="2400" dirty="0">
                <a:solidFill>
                  <a:srgbClr val="002060"/>
                </a:solidFill>
              </a:rPr>
              <a:t> (ou périmètre) est la couche séreuse externe de l’utérus. </a:t>
            </a:r>
            <a:endParaRPr lang="fr-FR" sz="2400" b="0" i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79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8145" y="917000"/>
            <a:ext cx="101415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rgbClr val="002060"/>
                </a:solidFill>
              </a:rPr>
              <a:t>La glaire cervicale</a:t>
            </a:r>
            <a:r>
              <a:rPr lang="fr-FR" sz="2800" dirty="0">
                <a:solidFill>
                  <a:srgbClr val="002060"/>
                </a:solidFill>
              </a:rPr>
              <a:t> est une substance blanchâtre, visqueuse et filamenteuse qui, produite par les cellules du col de l'utérus, s'écoule ensuite par le vagin : ce sont les fameuses pertes blanches qui procurent une sensation d'humidité. Elle change en quantité et texture au fil du cycle menstruel.</a:t>
            </a:r>
          </a:p>
        </p:txBody>
      </p:sp>
    </p:spTree>
    <p:extLst>
      <p:ext uri="{BB962C8B-B14F-4D97-AF65-F5344CB8AC3E}">
        <p14:creationId xmlns:p14="http://schemas.microsoft.com/office/powerpoint/2010/main" val="322918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2412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</a:rPr>
              <a:t>La production des </a:t>
            </a:r>
            <a:r>
              <a:rPr lang="en-US" sz="3200" b="1" dirty="0" err="1">
                <a:solidFill>
                  <a:srgbClr val="002060"/>
                </a:solidFill>
              </a:rPr>
              <a:t>gamètes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mâles</a:t>
            </a:r>
            <a:r>
              <a:rPr lang="en-US" sz="3200" b="1" dirty="0">
                <a:solidFill>
                  <a:srgbClr val="002060"/>
                </a:solidFill>
              </a:rPr>
              <a:t> et </a:t>
            </a:r>
            <a:r>
              <a:rPr lang="fr-FR" sz="3200" b="1" dirty="0">
                <a:solidFill>
                  <a:srgbClr val="002060"/>
                </a:solidFill>
              </a:rPr>
              <a:t>femelles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endParaRPr lang="fr-F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6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12738"/>
            <a:ext cx="10515600" cy="58382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+mn-lt"/>
              </a:rPr>
              <a:t>La production des spermatozoïdes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039908"/>
            <a:ext cx="10515600" cy="8189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>
                <a:solidFill>
                  <a:srgbClr val="002060"/>
                </a:solidFill>
              </a:rPr>
              <a:t>De la puberté jusqu’à la fin de la vie</a:t>
            </a:r>
            <a:r>
              <a:rPr lang="fr-FR" sz="2400" dirty="0">
                <a:solidFill>
                  <a:srgbClr val="002060"/>
                </a:solidFill>
              </a:rPr>
              <a:t>, un homme produit des </a:t>
            </a:r>
            <a:r>
              <a:rPr lang="fr-FR" sz="2400" b="1" dirty="0">
                <a:solidFill>
                  <a:srgbClr val="002060"/>
                </a:solidFill>
              </a:rPr>
              <a:t>milliards</a:t>
            </a:r>
            <a:r>
              <a:rPr lang="fr-FR" sz="2400" dirty="0">
                <a:solidFill>
                  <a:srgbClr val="002060"/>
                </a:solidFill>
              </a:rPr>
              <a:t> de spermatozoïdes.</a:t>
            </a:r>
          </a:p>
        </p:txBody>
      </p:sp>
      <p:sp>
        <p:nvSpPr>
          <p:cNvPr id="4" name="AutoShape 4" descr="Comparaison d'un ovule et d'un spermatozoï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Comparaison d'un ovule et d'un spermatozoï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837" y="2435974"/>
            <a:ext cx="3908281" cy="3623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30837" y="1858882"/>
            <a:ext cx="407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</a:rPr>
              <a:t>Schéma d’un spermatozoïde humain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375" y="1858882"/>
            <a:ext cx="6785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Mobiles grâce à leur </a:t>
            </a:r>
            <a:r>
              <a:rPr lang="fr-FR" sz="2400" b="1" dirty="0">
                <a:solidFill>
                  <a:srgbClr val="002060"/>
                </a:solidFill>
              </a:rPr>
              <a:t>flagelle</a:t>
            </a:r>
            <a:r>
              <a:rPr lang="fr-FR" sz="2400" dirty="0">
                <a:solidFill>
                  <a:srgbClr val="002060"/>
                </a:solidFill>
              </a:rPr>
              <a:t>, ces cellules sont spécialisées pour apporter jusqu'à l’ovocyte le </a:t>
            </a:r>
            <a:r>
              <a:rPr lang="fr-FR" sz="2400" b="1" dirty="0">
                <a:solidFill>
                  <a:srgbClr val="002060"/>
                </a:solidFill>
              </a:rPr>
              <a:t>matériel génétique</a:t>
            </a:r>
            <a:r>
              <a:rPr lang="fr-FR" sz="2400" dirty="0">
                <a:solidFill>
                  <a:srgbClr val="002060"/>
                </a:solidFill>
              </a:rPr>
              <a:t> contenu dans leur "tête".</a:t>
            </a:r>
          </a:p>
          <a:p>
            <a:r>
              <a:rPr lang="fr-FR" sz="2400" dirty="0">
                <a:solidFill>
                  <a:srgbClr val="002060"/>
                </a:solidFill>
              </a:rPr>
              <a:t>Ils sont produits dans les </a:t>
            </a:r>
            <a:r>
              <a:rPr lang="fr-FR" sz="2400" b="1" dirty="0">
                <a:solidFill>
                  <a:srgbClr val="002060"/>
                </a:solidFill>
              </a:rPr>
              <a:t>tubes séminifères</a:t>
            </a:r>
            <a:r>
              <a:rPr lang="fr-FR" sz="2400" dirty="0">
                <a:solidFill>
                  <a:srgbClr val="002060"/>
                </a:solidFill>
              </a:rPr>
              <a:t> des testicules de façon </a:t>
            </a:r>
            <a:r>
              <a:rPr lang="fr-FR" sz="2400" b="1" dirty="0">
                <a:solidFill>
                  <a:srgbClr val="002060"/>
                </a:solidFill>
              </a:rPr>
              <a:t>continue</a:t>
            </a:r>
            <a:r>
              <a:rPr lang="fr-FR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0374" y="3797874"/>
            <a:ext cx="66470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Libérés dans la </a:t>
            </a:r>
            <a:r>
              <a:rPr lang="fr-FR" sz="2400" b="1" dirty="0">
                <a:solidFill>
                  <a:srgbClr val="002060"/>
                </a:solidFill>
              </a:rPr>
              <a:t>lumière</a:t>
            </a:r>
            <a:r>
              <a:rPr lang="fr-FR" sz="2400" dirty="0">
                <a:solidFill>
                  <a:srgbClr val="002060"/>
                </a:solidFill>
              </a:rPr>
              <a:t> des tubes séminifères, les spermatozoïdes gagnent alors l’</a:t>
            </a:r>
            <a:r>
              <a:rPr lang="fr-FR" sz="2400" b="1" dirty="0">
                <a:solidFill>
                  <a:srgbClr val="002060"/>
                </a:solidFill>
              </a:rPr>
              <a:t>épididyme</a:t>
            </a:r>
            <a:r>
              <a:rPr lang="fr-FR" sz="2400" dirty="0">
                <a:solidFill>
                  <a:srgbClr val="002060"/>
                </a:solidFill>
              </a:rPr>
              <a:t> où ils sont stockés et où ils acquièrent leur mobilité. </a:t>
            </a:r>
          </a:p>
          <a:p>
            <a:r>
              <a:rPr lang="fr-FR" sz="2400" dirty="0">
                <a:solidFill>
                  <a:srgbClr val="002060"/>
                </a:solidFill>
              </a:rPr>
              <a:t>Dans la paroi des tubes séminifères, les cellules germinales sont associées à des cellules dites de </a:t>
            </a:r>
            <a:r>
              <a:rPr lang="fr-FR" sz="2400" b="1" dirty="0" err="1">
                <a:solidFill>
                  <a:srgbClr val="002060"/>
                </a:solidFill>
              </a:rPr>
              <a:t>Sertoli</a:t>
            </a:r>
            <a:r>
              <a:rPr lang="fr-FR" sz="2400" dirty="0">
                <a:solidFill>
                  <a:srgbClr val="002060"/>
                </a:solidFill>
              </a:rPr>
              <a:t> qui interviennent de façon complexe dans la spermatogenèse (rôle nourricier, de soutien et mécanismes hormonaux).</a:t>
            </a:r>
          </a:p>
        </p:txBody>
      </p:sp>
    </p:spTree>
    <p:extLst>
      <p:ext uri="{BB962C8B-B14F-4D97-AF65-F5344CB8AC3E}">
        <p14:creationId xmlns:p14="http://schemas.microsoft.com/office/powerpoint/2010/main" val="174507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3051" y="220339"/>
            <a:ext cx="10515600" cy="77094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+mn-lt"/>
              </a:rPr>
              <a:t>La production des ovules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51" y="2381144"/>
            <a:ext cx="8209276" cy="4047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3050" y="881183"/>
            <a:ext cx="10315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</a:rPr>
              <a:t>Exploitation des données d’un graphe</a:t>
            </a:r>
            <a:r>
              <a:rPr lang="fr-FR" sz="2000" dirty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fr-FR" sz="2000" dirty="0">
                <a:solidFill>
                  <a:srgbClr val="002060"/>
                </a:solidFill>
              </a:rPr>
              <a:t>Donner un titre au graphe ci-dessous.</a:t>
            </a:r>
          </a:p>
          <a:p>
            <a:pPr marL="342900" indent="-342900">
              <a:buAutoNum type="arabicPeriod"/>
            </a:pPr>
            <a:r>
              <a:rPr lang="fr-FR" sz="2000" dirty="0">
                <a:solidFill>
                  <a:srgbClr val="002060"/>
                </a:solidFill>
              </a:rPr>
              <a:t>Analyser la courbe représentée ci-dessous.</a:t>
            </a:r>
          </a:p>
          <a:p>
            <a:pPr marL="342900" indent="-342900">
              <a:buAutoNum type="arabicPeriod"/>
            </a:pPr>
            <a:r>
              <a:rPr lang="fr-FR" sz="2000" dirty="0">
                <a:solidFill>
                  <a:srgbClr val="002060"/>
                </a:solidFill>
              </a:rPr>
              <a:t>Tirer une conclusion quant à la production moyenne d’ovules au cours de la vie d’une femme. </a:t>
            </a:r>
          </a:p>
        </p:txBody>
      </p:sp>
    </p:spTree>
    <p:extLst>
      <p:ext uri="{BB962C8B-B14F-4D97-AF65-F5344CB8AC3E}">
        <p14:creationId xmlns:p14="http://schemas.microsoft.com/office/powerpoint/2010/main" val="3418323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732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production des spermatozoïdes </vt:lpstr>
      <vt:lpstr>La production des ovules </vt:lpstr>
      <vt:lpstr>La production des ovules </vt:lpstr>
      <vt:lpstr>PowerPoint Presentation</vt:lpstr>
      <vt:lpstr>Tableau comparatif des principales caractéristiques d’un ovule et d’un spermatozoïde humains  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 Fattouh</dc:creator>
  <cp:lastModifiedBy>Admin</cp:lastModifiedBy>
  <cp:revision>98</cp:revision>
  <dcterms:created xsi:type="dcterms:W3CDTF">2020-10-08T07:27:12Z</dcterms:created>
  <dcterms:modified xsi:type="dcterms:W3CDTF">2025-05-11T16:09:47Z</dcterms:modified>
</cp:coreProperties>
</file>